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4" r:id="rId7"/>
    <p:sldId id="261"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D8494C-F111-39D3-40A9-1BCEDC9059AF}" v="1522" dt="2025-11-11T15:42:11.742"/>
    <p1510:client id="{50AA1F81-E520-C5C4-2DF0-BA2FBCDDCC70}" v="115" dt="2025-11-12T09:35:00.176"/>
    <p1510:client id="{E64F210F-3D63-1FD4-9EB4-4859F61F2558}" v="340" dt="2025-11-11T14:54:25.5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11/12/2025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a:solidFill>
                  <a:schemeClr val="bg1"/>
                </a:solidFill>
                <a:latin typeface="Agency FB"/>
                <a:ea typeface="+mj-lt"/>
                <a:cs typeface="+mj-lt"/>
              </a:rPr>
              <a:t>Environmental Damage</a:t>
            </a:r>
            <a:endParaRPr lang="en-US" sz="8000">
              <a:solidFill>
                <a:schemeClr val="bg1"/>
              </a:solidFill>
              <a:latin typeface="Agency FB"/>
            </a:endParaRPr>
          </a:p>
        </p:txBody>
      </p:sp>
      <p:sp>
        <p:nvSpPr>
          <p:cNvPr id="3" name="Subtitle 2"/>
          <p:cNvSpPr>
            <a:spLocks noGrp="1"/>
          </p:cNvSpPr>
          <p:nvPr>
            <p:ph type="subTitle" idx="1"/>
          </p:nvPr>
        </p:nvSpPr>
        <p:spPr/>
        <p:txBody>
          <a:bodyPr vert="horz" lIns="91440" tIns="45720" rIns="91440" bIns="45720" rtlCol="0" anchor="t">
            <a:normAutofit/>
          </a:bodyPr>
          <a:lstStyle/>
          <a:p>
            <a:r>
              <a:rPr lang="en-US" sz="2800">
                <a:solidFill>
                  <a:schemeClr val="bg1"/>
                </a:solidFill>
                <a:latin typeface="Agency FB"/>
              </a:rPr>
              <a:t>Our Planet Our Responsibility</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t="-8000" b="-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EB24E-B27C-F37D-D252-3CED1CE706F8}"/>
              </a:ext>
            </a:extLst>
          </p:cNvPr>
          <p:cNvSpPr>
            <a:spLocks noGrp="1"/>
          </p:cNvSpPr>
          <p:nvPr>
            <p:ph type="title"/>
          </p:nvPr>
        </p:nvSpPr>
        <p:spPr>
          <a:xfrm>
            <a:off x="2000760" y="-56790"/>
            <a:ext cx="3932237" cy="1600200"/>
          </a:xfrm>
        </p:spPr>
        <p:txBody>
          <a:bodyPr>
            <a:normAutofit/>
          </a:bodyPr>
          <a:lstStyle/>
          <a:p>
            <a:r>
              <a:rPr lang="en-US" sz="4000">
                <a:solidFill>
                  <a:schemeClr val="bg1"/>
                </a:solidFill>
                <a:latin typeface="Agency FB"/>
              </a:rPr>
              <a:t>    Campaign Concept</a:t>
            </a:r>
          </a:p>
        </p:txBody>
      </p:sp>
      <p:sp>
        <p:nvSpPr>
          <p:cNvPr id="3" name="Content Placeholder 2">
            <a:extLst>
              <a:ext uri="{FF2B5EF4-FFF2-40B4-BE49-F238E27FC236}">
                <a16:creationId xmlns:a16="http://schemas.microsoft.com/office/drawing/2014/main" id="{3C7BFCE8-D1D5-6D88-FE10-74FE376D3149}"/>
              </a:ext>
            </a:extLst>
          </p:cNvPr>
          <p:cNvSpPr>
            <a:spLocks noGrp="1"/>
          </p:cNvSpPr>
          <p:nvPr>
            <p:ph idx="1"/>
          </p:nvPr>
        </p:nvSpPr>
        <p:spPr>
          <a:xfrm>
            <a:off x="1441480" y="1903982"/>
            <a:ext cx="5050767" cy="4873625"/>
          </a:xfrm>
        </p:spPr>
        <p:txBody>
          <a:bodyPr vert="horz" lIns="91440" tIns="45720" rIns="91440" bIns="45720" rtlCol="0" anchor="t">
            <a:normAutofit/>
          </a:bodyPr>
          <a:lstStyle/>
          <a:p>
            <a:pPr marL="457200" indent="-457200"/>
            <a:r>
              <a:rPr lang="en-US" sz="2400">
                <a:solidFill>
                  <a:schemeClr val="bg1"/>
                </a:solidFill>
                <a:latin typeface="Agency FB"/>
              </a:rPr>
              <a:t>The point of this campaign is to raise awareness of </a:t>
            </a:r>
            <a:r>
              <a:rPr lang="en-US" sz="2400">
                <a:solidFill>
                  <a:schemeClr val="bg1"/>
                </a:solidFill>
                <a:latin typeface="Agency FB"/>
                <a:ea typeface="+mn-lt"/>
                <a:cs typeface="+mn-lt"/>
              </a:rPr>
              <a:t>environmental</a:t>
            </a:r>
            <a:r>
              <a:rPr lang="en-US" sz="2400">
                <a:solidFill>
                  <a:schemeClr val="bg1"/>
                </a:solidFill>
                <a:latin typeface="Agency FB"/>
              </a:rPr>
              <a:t> damage and inspire people to do little things to help our planet together</a:t>
            </a:r>
          </a:p>
          <a:p>
            <a:pPr marL="457200" indent="-457200"/>
            <a:endParaRPr lang="en-US" sz="2400">
              <a:solidFill>
                <a:schemeClr val="bg1"/>
              </a:solidFill>
              <a:latin typeface="Agency FB"/>
            </a:endParaRPr>
          </a:p>
          <a:p>
            <a:pPr marL="457200" indent="-457200"/>
            <a:r>
              <a:rPr lang="en-US" sz="2400">
                <a:solidFill>
                  <a:schemeClr val="bg1"/>
                </a:solidFill>
                <a:latin typeface="Agency FB"/>
              </a:rPr>
              <a:t>I chose this topic as it is something that means a lot to me as I feel great </a:t>
            </a:r>
            <a:r>
              <a:rPr lang="en-US" sz="2400">
                <a:solidFill>
                  <a:schemeClr val="bg1"/>
                </a:solidFill>
                <a:latin typeface="Agency FB"/>
                <a:ea typeface="+mn-lt"/>
                <a:cs typeface="+mn-lt"/>
              </a:rPr>
              <a:t>sympathy </a:t>
            </a:r>
            <a:r>
              <a:rPr lang="en-US" sz="2400">
                <a:solidFill>
                  <a:schemeClr val="bg1"/>
                </a:solidFill>
                <a:latin typeface="Agency FB"/>
              </a:rPr>
              <a:t>to the animals and life that suffers</a:t>
            </a:r>
          </a:p>
        </p:txBody>
      </p:sp>
    </p:spTree>
    <p:extLst>
      <p:ext uri="{BB962C8B-B14F-4D97-AF65-F5344CB8AC3E}">
        <p14:creationId xmlns:p14="http://schemas.microsoft.com/office/powerpoint/2010/main" val="109729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37F6D-9E5F-D525-E5F4-5C69384ADE3E}"/>
              </a:ext>
            </a:extLst>
          </p:cNvPr>
          <p:cNvSpPr>
            <a:spLocks noGrp="1"/>
          </p:cNvSpPr>
          <p:nvPr>
            <p:ph type="title"/>
          </p:nvPr>
        </p:nvSpPr>
        <p:spPr>
          <a:xfrm>
            <a:off x="1164701" y="526825"/>
            <a:ext cx="3932237" cy="1600200"/>
          </a:xfrm>
        </p:spPr>
        <p:txBody>
          <a:bodyPr>
            <a:normAutofit/>
          </a:bodyPr>
          <a:lstStyle/>
          <a:p>
            <a:r>
              <a:rPr lang="en-US" sz="4000">
                <a:solidFill>
                  <a:schemeClr val="bg1"/>
                </a:solidFill>
                <a:latin typeface="Agency FB"/>
              </a:rPr>
              <a:t>Objectives </a:t>
            </a:r>
          </a:p>
        </p:txBody>
      </p:sp>
      <p:sp>
        <p:nvSpPr>
          <p:cNvPr id="3" name="Content Placeholder 2">
            <a:extLst>
              <a:ext uri="{FF2B5EF4-FFF2-40B4-BE49-F238E27FC236}">
                <a16:creationId xmlns:a16="http://schemas.microsoft.com/office/drawing/2014/main" id="{6568FF9F-6228-ACCD-6D8E-B7207B33C1CD}"/>
              </a:ext>
            </a:extLst>
          </p:cNvPr>
          <p:cNvSpPr>
            <a:spLocks noGrp="1"/>
          </p:cNvSpPr>
          <p:nvPr>
            <p:ph idx="1"/>
          </p:nvPr>
        </p:nvSpPr>
        <p:spPr>
          <a:xfrm>
            <a:off x="5446214" y="1505740"/>
            <a:ext cx="6172200" cy="4873625"/>
          </a:xfrm>
        </p:spPr>
        <p:txBody>
          <a:bodyPr vert="horz" lIns="91440" tIns="45720" rIns="91440" bIns="45720" rtlCol="0" anchor="t">
            <a:noAutofit/>
          </a:bodyPr>
          <a:lstStyle/>
          <a:p>
            <a:r>
              <a:rPr lang="en-US">
                <a:solidFill>
                  <a:schemeClr val="bg1"/>
                </a:solidFill>
                <a:latin typeface="Agency FB"/>
              </a:rPr>
              <a:t>I want to raise awareness to the </a:t>
            </a:r>
            <a:r>
              <a:rPr lang="en-US">
                <a:solidFill>
                  <a:schemeClr val="bg1"/>
                </a:solidFill>
                <a:latin typeface="Agency FB"/>
                <a:ea typeface="+mn-lt"/>
                <a:cs typeface="+mn-lt"/>
              </a:rPr>
              <a:t>audience </a:t>
            </a:r>
            <a:r>
              <a:rPr lang="en-US">
                <a:solidFill>
                  <a:schemeClr val="bg1"/>
                </a:solidFill>
                <a:latin typeface="Agency FB"/>
              </a:rPr>
              <a:t>and inspire action of small deeds.</a:t>
            </a:r>
          </a:p>
          <a:p>
            <a:r>
              <a:rPr lang="en-US">
                <a:solidFill>
                  <a:schemeClr val="bg1"/>
                </a:solidFill>
                <a:latin typeface="Agency FB"/>
              </a:rPr>
              <a:t> I am also going to show contrast between nature and </a:t>
            </a:r>
            <a:r>
              <a:rPr lang="en-US">
                <a:solidFill>
                  <a:schemeClr val="bg1"/>
                </a:solidFill>
                <a:latin typeface="Agency FB"/>
                <a:ea typeface="+mn-lt"/>
                <a:cs typeface="+mn-lt"/>
              </a:rPr>
              <a:t>industrialization</a:t>
            </a:r>
          </a:p>
          <a:p>
            <a:r>
              <a:rPr lang="en-US">
                <a:solidFill>
                  <a:schemeClr val="bg1"/>
                </a:solidFill>
                <a:latin typeface="Agency FB"/>
              </a:rPr>
              <a:t>But most importantly I want to create emotion and make the </a:t>
            </a:r>
            <a:r>
              <a:rPr lang="en-US">
                <a:solidFill>
                  <a:schemeClr val="bg1"/>
                </a:solidFill>
                <a:latin typeface="Agency FB"/>
                <a:ea typeface="+mn-lt"/>
                <a:cs typeface="+mn-lt"/>
              </a:rPr>
              <a:t>audience </a:t>
            </a:r>
            <a:r>
              <a:rPr lang="en-US">
                <a:solidFill>
                  <a:schemeClr val="bg1"/>
                </a:solidFill>
                <a:latin typeface="Agency FB"/>
              </a:rPr>
              <a:t>feel responsible </a:t>
            </a:r>
          </a:p>
        </p:txBody>
      </p:sp>
      <p:sp>
        <p:nvSpPr>
          <p:cNvPr id="4" name="Text Placeholder 3">
            <a:extLst>
              <a:ext uri="{FF2B5EF4-FFF2-40B4-BE49-F238E27FC236}">
                <a16:creationId xmlns:a16="http://schemas.microsoft.com/office/drawing/2014/main" id="{FA1BB194-5145-0AB4-C748-B6A19C563987}"/>
              </a:ext>
            </a:extLst>
          </p:cNvPr>
          <p:cNvSpPr>
            <a:spLocks noGrp="1"/>
          </p:cNvSpPr>
          <p:nvPr>
            <p:ph type="body" sz="half" idx="2"/>
          </p:nvPr>
        </p:nvSpPr>
        <p:spPr>
          <a:xfrm>
            <a:off x="1079606" y="2424862"/>
            <a:ext cx="3932237" cy="1691913"/>
          </a:xfrm>
        </p:spPr>
        <p:txBody>
          <a:bodyPr vert="horz" lIns="91440" tIns="45720" rIns="91440" bIns="45720" rtlCol="0" anchor="t">
            <a:noAutofit/>
          </a:bodyPr>
          <a:lstStyle/>
          <a:p>
            <a:pPr marL="285750" indent="-285750">
              <a:buChar char="•"/>
            </a:pPr>
            <a:r>
              <a:rPr lang="en-US" sz="2400">
                <a:solidFill>
                  <a:schemeClr val="bg1"/>
                </a:solidFill>
                <a:latin typeface="Agency FB"/>
              </a:rPr>
              <a:t>Raise awareness </a:t>
            </a:r>
          </a:p>
          <a:p>
            <a:pPr marL="285750" indent="-285750">
              <a:buChar char="•"/>
            </a:pPr>
            <a:r>
              <a:rPr lang="en-US" sz="2400">
                <a:solidFill>
                  <a:schemeClr val="bg1"/>
                </a:solidFill>
                <a:latin typeface="Agency FB"/>
              </a:rPr>
              <a:t>Inspire action </a:t>
            </a:r>
          </a:p>
          <a:p>
            <a:pPr marL="285750" indent="-285750">
              <a:buChar char="•"/>
            </a:pPr>
            <a:r>
              <a:rPr lang="en-US" sz="2400">
                <a:solidFill>
                  <a:schemeClr val="bg1"/>
                </a:solidFill>
                <a:latin typeface="Agency FB"/>
              </a:rPr>
              <a:t>Show contrast</a:t>
            </a:r>
          </a:p>
          <a:p>
            <a:pPr marL="285750" indent="-285750">
              <a:buChar char="•"/>
            </a:pPr>
            <a:r>
              <a:rPr lang="en-US" sz="2400">
                <a:solidFill>
                  <a:schemeClr val="bg1"/>
                </a:solidFill>
                <a:latin typeface="Agency FB"/>
              </a:rPr>
              <a:t>Promote responsibility  </a:t>
            </a:r>
          </a:p>
          <a:p>
            <a:pPr marL="285750" indent="-285750">
              <a:buChar char="•"/>
            </a:pPr>
            <a:r>
              <a:rPr lang="en-US" sz="2400">
                <a:solidFill>
                  <a:schemeClr val="bg1"/>
                </a:solidFill>
                <a:latin typeface="Agency FB"/>
              </a:rPr>
              <a:t>Create an emotional connection</a:t>
            </a:r>
          </a:p>
        </p:txBody>
      </p:sp>
    </p:spTree>
    <p:extLst>
      <p:ext uri="{BB962C8B-B14F-4D97-AF65-F5344CB8AC3E}">
        <p14:creationId xmlns:p14="http://schemas.microsoft.com/office/powerpoint/2010/main" val="378691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EB550-D07E-56D6-4401-21D23FDFEE5B}"/>
              </a:ext>
            </a:extLst>
          </p:cNvPr>
          <p:cNvSpPr>
            <a:spLocks noGrp="1"/>
          </p:cNvSpPr>
          <p:nvPr>
            <p:ph type="title"/>
          </p:nvPr>
        </p:nvSpPr>
        <p:spPr>
          <a:xfrm>
            <a:off x="1141494" y="913626"/>
            <a:ext cx="3932237" cy="1600200"/>
          </a:xfrm>
        </p:spPr>
        <p:txBody>
          <a:bodyPr>
            <a:normAutofit/>
          </a:bodyPr>
          <a:lstStyle/>
          <a:p>
            <a:r>
              <a:rPr lang="en-US" sz="4400">
                <a:solidFill>
                  <a:schemeClr val="bg1"/>
                </a:solidFill>
                <a:latin typeface="Agency FB"/>
              </a:rPr>
              <a:t>Target Audience </a:t>
            </a:r>
          </a:p>
        </p:txBody>
      </p:sp>
      <p:sp>
        <p:nvSpPr>
          <p:cNvPr id="3" name="Content Placeholder 2">
            <a:extLst>
              <a:ext uri="{FF2B5EF4-FFF2-40B4-BE49-F238E27FC236}">
                <a16:creationId xmlns:a16="http://schemas.microsoft.com/office/drawing/2014/main" id="{9FE5229B-BF0B-A68A-1B2F-04F3B5CA8018}"/>
              </a:ext>
            </a:extLst>
          </p:cNvPr>
          <p:cNvSpPr>
            <a:spLocks noGrp="1"/>
          </p:cNvSpPr>
          <p:nvPr>
            <p:ph idx="1"/>
          </p:nvPr>
        </p:nvSpPr>
        <p:spPr>
          <a:xfrm>
            <a:off x="5252812" y="1768765"/>
            <a:ext cx="6551265" cy="4873625"/>
          </a:xfrm>
        </p:spPr>
        <p:txBody>
          <a:bodyPr vert="horz" lIns="91440" tIns="45720" rIns="91440" bIns="45720" rtlCol="0" anchor="t">
            <a:normAutofit/>
          </a:bodyPr>
          <a:lstStyle/>
          <a:p>
            <a:r>
              <a:rPr lang="en-US" sz="3600">
                <a:solidFill>
                  <a:schemeClr val="bg1"/>
                </a:solidFill>
                <a:latin typeface="Agency FB"/>
              </a:rPr>
              <a:t>The reason why my primary audience is people aged 16 – 25 is because we are the next generation and our perspective on this will decide our planets future</a:t>
            </a:r>
          </a:p>
          <a:p>
            <a:pPr marL="0" indent="0">
              <a:buNone/>
            </a:pPr>
            <a:endParaRPr lang="en-US"/>
          </a:p>
        </p:txBody>
      </p:sp>
      <p:sp>
        <p:nvSpPr>
          <p:cNvPr id="4" name="Text Placeholder 3">
            <a:extLst>
              <a:ext uri="{FF2B5EF4-FFF2-40B4-BE49-F238E27FC236}">
                <a16:creationId xmlns:a16="http://schemas.microsoft.com/office/drawing/2014/main" id="{34132842-2E53-A652-2BDD-F7AB9E655FD2}"/>
              </a:ext>
            </a:extLst>
          </p:cNvPr>
          <p:cNvSpPr>
            <a:spLocks noGrp="1"/>
          </p:cNvSpPr>
          <p:nvPr>
            <p:ph type="body" sz="half" idx="2"/>
          </p:nvPr>
        </p:nvSpPr>
        <p:spPr>
          <a:xfrm>
            <a:off x="979037" y="2753644"/>
            <a:ext cx="3932237" cy="763588"/>
          </a:xfrm>
        </p:spPr>
        <p:txBody>
          <a:bodyPr vert="horz" lIns="91440" tIns="45720" rIns="91440" bIns="45720" rtlCol="0" anchor="t">
            <a:noAutofit/>
          </a:bodyPr>
          <a:lstStyle/>
          <a:p>
            <a:pPr marL="285750" indent="-285750">
              <a:buChar char="•"/>
            </a:pPr>
            <a:r>
              <a:rPr lang="en-US" sz="2000">
                <a:solidFill>
                  <a:schemeClr val="bg1"/>
                </a:solidFill>
                <a:latin typeface="Agency FB"/>
              </a:rPr>
              <a:t>Primary -  Young people aged 16 – 25</a:t>
            </a:r>
          </a:p>
          <a:p>
            <a:pPr marL="285750" indent="-285750">
              <a:buChar char="•"/>
            </a:pPr>
            <a:r>
              <a:rPr lang="en-US" sz="2000">
                <a:solidFill>
                  <a:schemeClr val="bg1"/>
                </a:solidFill>
                <a:latin typeface="Agency FB"/>
              </a:rPr>
              <a:t>Secondary – Local community and families</a:t>
            </a:r>
            <a:r>
              <a:rPr lang="en-US" sz="2000">
                <a:latin typeface="Agency FB"/>
              </a:rPr>
              <a:t> </a:t>
            </a:r>
          </a:p>
        </p:txBody>
      </p:sp>
    </p:spTree>
    <p:extLst>
      <p:ext uri="{BB962C8B-B14F-4D97-AF65-F5344CB8AC3E}">
        <p14:creationId xmlns:p14="http://schemas.microsoft.com/office/powerpoint/2010/main" val="1078437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C078A-885C-D543-E5EB-1883BBCC6C44}"/>
              </a:ext>
            </a:extLst>
          </p:cNvPr>
          <p:cNvSpPr>
            <a:spLocks noGrp="1"/>
          </p:cNvSpPr>
          <p:nvPr>
            <p:ph type="title"/>
          </p:nvPr>
        </p:nvSpPr>
        <p:spPr>
          <a:xfrm>
            <a:off x="4551499" y="376729"/>
            <a:ext cx="3089002" cy="1337167"/>
          </a:xfrm>
        </p:spPr>
        <p:txBody>
          <a:bodyPr/>
          <a:lstStyle/>
          <a:p>
            <a:r>
              <a:rPr lang="en-US" sz="4800">
                <a:solidFill>
                  <a:schemeClr val="bg1"/>
                </a:solidFill>
                <a:latin typeface="Agency FB"/>
              </a:rPr>
              <a:t>My Mood Board</a:t>
            </a:r>
            <a:r>
              <a:rPr lang="en-US">
                <a:solidFill>
                  <a:schemeClr val="bg1"/>
                </a:solidFill>
                <a:latin typeface="Agency FB"/>
              </a:rPr>
              <a:t> </a:t>
            </a:r>
          </a:p>
        </p:txBody>
      </p:sp>
      <p:pic>
        <p:nvPicPr>
          <p:cNvPr id="5" name="Picture 4" descr="A river between trees and a city&#10;&#10;AI-generated content may be incorrect.">
            <a:extLst>
              <a:ext uri="{FF2B5EF4-FFF2-40B4-BE49-F238E27FC236}">
                <a16:creationId xmlns:a16="http://schemas.microsoft.com/office/drawing/2014/main" id="{96E40831-D7E5-E652-6A91-7D50F286CC26}"/>
              </a:ext>
            </a:extLst>
          </p:cNvPr>
          <p:cNvPicPr>
            <a:picLocks noChangeAspect="1"/>
          </p:cNvPicPr>
          <p:nvPr/>
        </p:nvPicPr>
        <p:blipFill>
          <a:blip r:embed="rId2"/>
          <a:stretch>
            <a:fillRect/>
          </a:stretch>
        </p:blipFill>
        <p:spPr>
          <a:xfrm>
            <a:off x="918654" y="1705797"/>
            <a:ext cx="4637757" cy="4637757"/>
          </a:xfrm>
          <a:prstGeom prst="rect">
            <a:avLst/>
          </a:prstGeom>
        </p:spPr>
      </p:pic>
      <p:pic>
        <p:nvPicPr>
          <p:cNvPr id="6" name="Picture 5" descr="A collage of images of nature&#10;&#10;AI-generated content may be incorrect.">
            <a:extLst>
              <a:ext uri="{FF2B5EF4-FFF2-40B4-BE49-F238E27FC236}">
                <a16:creationId xmlns:a16="http://schemas.microsoft.com/office/drawing/2014/main" id="{08C79B1E-3C7B-5D3D-A7F6-6A5B777D1B68}"/>
              </a:ext>
            </a:extLst>
          </p:cNvPr>
          <p:cNvPicPr>
            <a:picLocks noChangeAspect="1"/>
          </p:cNvPicPr>
          <p:nvPr/>
        </p:nvPicPr>
        <p:blipFill>
          <a:blip r:embed="rId3"/>
          <a:stretch>
            <a:fillRect/>
          </a:stretch>
        </p:blipFill>
        <p:spPr>
          <a:xfrm>
            <a:off x="6565964" y="1705796"/>
            <a:ext cx="4633890" cy="4645494"/>
          </a:xfrm>
          <a:prstGeom prst="rect">
            <a:avLst/>
          </a:prstGeom>
        </p:spPr>
      </p:pic>
    </p:spTree>
    <p:extLst>
      <p:ext uri="{BB962C8B-B14F-4D97-AF65-F5344CB8AC3E}">
        <p14:creationId xmlns:p14="http://schemas.microsoft.com/office/powerpoint/2010/main" val="3074382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879A6-3D25-A7F9-BB4D-33ECB336ADCD}"/>
              </a:ext>
            </a:extLst>
          </p:cNvPr>
          <p:cNvSpPr>
            <a:spLocks noGrp="1"/>
          </p:cNvSpPr>
          <p:nvPr>
            <p:ph type="title"/>
          </p:nvPr>
        </p:nvSpPr>
        <p:spPr>
          <a:xfrm>
            <a:off x="7751704" y="500331"/>
            <a:ext cx="2206953" cy="798663"/>
          </a:xfrm>
        </p:spPr>
        <p:txBody>
          <a:bodyPr>
            <a:normAutofit/>
          </a:bodyPr>
          <a:lstStyle/>
          <a:p>
            <a:r>
              <a:rPr lang="en-US" sz="4400" dirty="0">
                <a:solidFill>
                  <a:schemeClr val="bg1"/>
                </a:solidFill>
                <a:latin typeface="Agency FB"/>
              </a:rPr>
              <a:t>The charity</a:t>
            </a:r>
          </a:p>
        </p:txBody>
      </p:sp>
      <p:sp>
        <p:nvSpPr>
          <p:cNvPr id="7" name="TextBox 6">
            <a:extLst>
              <a:ext uri="{FF2B5EF4-FFF2-40B4-BE49-F238E27FC236}">
                <a16:creationId xmlns:a16="http://schemas.microsoft.com/office/drawing/2014/main" id="{81827D95-BD1C-24D9-7845-14A04B604041}"/>
              </a:ext>
            </a:extLst>
          </p:cNvPr>
          <p:cNvSpPr txBox="1"/>
          <p:nvPr/>
        </p:nvSpPr>
        <p:spPr>
          <a:xfrm>
            <a:off x="6476764" y="1503766"/>
            <a:ext cx="4757664"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bg1"/>
                </a:solidFill>
                <a:latin typeface="Agency FB"/>
              </a:rPr>
              <a:t>I chose to support the WWF (World Wide Fund for Nature) because their mission closely aligns with my campaign's message about protecting the environment and restoring balance to nature. WWF works globally to tackle climate change, deforestation, and wildlife loss, the same issues I'm highlighting in my project.</a:t>
            </a:r>
          </a:p>
          <a:p>
            <a:pPr algn="l"/>
            <a:endParaRPr lang="en-US" dirty="0"/>
          </a:p>
        </p:txBody>
      </p:sp>
      <p:pic>
        <p:nvPicPr>
          <p:cNvPr id="11" name="Picture 10">
            <a:extLst>
              <a:ext uri="{FF2B5EF4-FFF2-40B4-BE49-F238E27FC236}">
                <a16:creationId xmlns:a16="http://schemas.microsoft.com/office/drawing/2014/main" id="{7200D1D1-60B7-27FA-7540-547036BE980E}"/>
              </a:ext>
            </a:extLst>
          </p:cNvPr>
          <p:cNvPicPr>
            <a:picLocks noChangeAspect="1"/>
          </p:cNvPicPr>
          <p:nvPr/>
        </p:nvPicPr>
        <p:blipFill>
          <a:blip r:embed="rId3"/>
          <a:stretch>
            <a:fillRect/>
          </a:stretch>
        </p:blipFill>
        <p:spPr>
          <a:xfrm>
            <a:off x="7968650" y="4155056"/>
            <a:ext cx="1775605" cy="1779200"/>
          </a:xfrm>
          <a:prstGeom prst="rect">
            <a:avLst/>
          </a:prstGeom>
        </p:spPr>
      </p:pic>
    </p:spTree>
    <p:extLst>
      <p:ext uri="{BB962C8B-B14F-4D97-AF65-F5344CB8AC3E}">
        <p14:creationId xmlns:p14="http://schemas.microsoft.com/office/powerpoint/2010/main" val="2817038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39E10-8FB3-02C6-66F1-EC151D380CF3}"/>
              </a:ext>
            </a:extLst>
          </p:cNvPr>
          <p:cNvSpPr>
            <a:spLocks noGrp="1"/>
          </p:cNvSpPr>
          <p:nvPr>
            <p:ph type="title"/>
          </p:nvPr>
        </p:nvSpPr>
        <p:spPr>
          <a:xfrm>
            <a:off x="4580521" y="234374"/>
            <a:ext cx="2816525" cy="1336346"/>
          </a:xfrm>
        </p:spPr>
        <p:txBody>
          <a:bodyPr/>
          <a:lstStyle/>
          <a:p>
            <a:r>
              <a:rPr lang="en-US">
                <a:latin typeface="Agency FB"/>
              </a:rPr>
              <a:t>Storyboard</a:t>
            </a:r>
          </a:p>
        </p:txBody>
      </p:sp>
      <p:pic>
        <p:nvPicPr>
          <p:cNvPr id="8" name="Picture 7" descr="A white square with black text&#10;&#10;AI-generated content may be incorrect.">
            <a:extLst>
              <a:ext uri="{FF2B5EF4-FFF2-40B4-BE49-F238E27FC236}">
                <a16:creationId xmlns:a16="http://schemas.microsoft.com/office/drawing/2014/main" id="{2CE829E4-307A-305C-5052-48B7A88C0B82}"/>
              </a:ext>
            </a:extLst>
          </p:cNvPr>
          <p:cNvPicPr>
            <a:picLocks noChangeAspect="1"/>
          </p:cNvPicPr>
          <p:nvPr/>
        </p:nvPicPr>
        <p:blipFill>
          <a:blip r:embed="rId2"/>
          <a:stretch>
            <a:fillRect/>
          </a:stretch>
        </p:blipFill>
        <p:spPr>
          <a:xfrm>
            <a:off x="1054253" y="1569949"/>
            <a:ext cx="4933294" cy="4928111"/>
          </a:xfrm>
          <a:prstGeom prst="rect">
            <a:avLst/>
          </a:prstGeom>
        </p:spPr>
      </p:pic>
      <p:sp>
        <p:nvSpPr>
          <p:cNvPr id="9" name="TextBox 8">
            <a:extLst>
              <a:ext uri="{FF2B5EF4-FFF2-40B4-BE49-F238E27FC236}">
                <a16:creationId xmlns:a16="http://schemas.microsoft.com/office/drawing/2014/main" id="{6AF4AE97-40FE-1D61-B47F-F2EE8764CFC1}"/>
              </a:ext>
            </a:extLst>
          </p:cNvPr>
          <p:cNvSpPr txBox="1"/>
          <p:nvPr/>
        </p:nvSpPr>
        <p:spPr>
          <a:xfrm>
            <a:off x="6472966" y="2188444"/>
            <a:ext cx="5046814"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latin typeface="Agency FB"/>
              </a:rPr>
              <a:t>This story board has every component of every shot required for the advert </a:t>
            </a:r>
            <a:endParaRPr lang="en-US"/>
          </a:p>
          <a:p>
            <a:endParaRPr lang="en-US" sz="3600">
              <a:latin typeface="Agency FB"/>
            </a:endParaRPr>
          </a:p>
          <a:p>
            <a:r>
              <a:rPr lang="en-US" sz="3600">
                <a:latin typeface="Agency FB"/>
              </a:rPr>
              <a:t>(Video, Type, Time, Audio, Music)</a:t>
            </a:r>
            <a:endParaRPr lang="en-US"/>
          </a:p>
        </p:txBody>
      </p:sp>
    </p:spTree>
    <p:extLst>
      <p:ext uri="{BB962C8B-B14F-4D97-AF65-F5344CB8AC3E}">
        <p14:creationId xmlns:p14="http://schemas.microsoft.com/office/powerpoint/2010/main" val="4048847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67E40-70A4-6D23-2479-299117DAB63F}"/>
              </a:ext>
            </a:extLst>
          </p:cNvPr>
          <p:cNvSpPr>
            <a:spLocks noGrp="1"/>
          </p:cNvSpPr>
          <p:nvPr>
            <p:ph type="title"/>
          </p:nvPr>
        </p:nvSpPr>
        <p:spPr>
          <a:xfrm>
            <a:off x="1654353" y="1804029"/>
            <a:ext cx="3622788" cy="1337167"/>
          </a:xfrm>
        </p:spPr>
        <p:txBody>
          <a:bodyPr/>
          <a:lstStyle/>
          <a:p>
            <a:r>
              <a:rPr lang="en-US">
                <a:solidFill>
                  <a:schemeClr val="bg1"/>
                </a:solidFill>
                <a:latin typeface="Agency FB"/>
              </a:rPr>
              <a:t>Format &amp; Style </a:t>
            </a:r>
          </a:p>
        </p:txBody>
      </p:sp>
      <p:sp>
        <p:nvSpPr>
          <p:cNvPr id="3" name="Content Placeholder 2">
            <a:extLst>
              <a:ext uri="{FF2B5EF4-FFF2-40B4-BE49-F238E27FC236}">
                <a16:creationId xmlns:a16="http://schemas.microsoft.com/office/drawing/2014/main" id="{9FD9058C-108C-60F0-0CFC-E64544E86FCE}"/>
              </a:ext>
            </a:extLst>
          </p:cNvPr>
          <p:cNvSpPr>
            <a:spLocks noGrp="1"/>
          </p:cNvSpPr>
          <p:nvPr>
            <p:ph idx="1"/>
          </p:nvPr>
        </p:nvSpPr>
        <p:spPr>
          <a:xfrm>
            <a:off x="683479" y="3264528"/>
            <a:ext cx="5564535" cy="4351338"/>
          </a:xfrm>
        </p:spPr>
        <p:txBody>
          <a:bodyPr vert="horz" lIns="91440" tIns="45720" rIns="91440" bIns="45720" rtlCol="0" anchor="t">
            <a:normAutofit/>
          </a:bodyPr>
          <a:lstStyle/>
          <a:p>
            <a:r>
              <a:rPr lang="en-US">
                <a:solidFill>
                  <a:schemeClr val="bg1"/>
                </a:solidFill>
                <a:latin typeface="Agency FB"/>
              </a:rPr>
              <a:t>It will be a 2 min long video with a cinematic and emotive style along with contrast warm nature tones with muted industrial tones. The pacing will be slow for the nature shots but fast for the industrial ones.</a:t>
            </a:r>
          </a:p>
        </p:txBody>
      </p:sp>
    </p:spTree>
    <p:extLst>
      <p:ext uri="{BB962C8B-B14F-4D97-AF65-F5344CB8AC3E}">
        <p14:creationId xmlns:p14="http://schemas.microsoft.com/office/powerpoint/2010/main" val="4029149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t="-5000" b="-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49447-45E3-C7B5-D6EB-781AB640DFFA}"/>
              </a:ext>
            </a:extLst>
          </p:cNvPr>
          <p:cNvSpPr>
            <a:spLocks noGrp="1"/>
          </p:cNvSpPr>
          <p:nvPr>
            <p:ph type="title"/>
          </p:nvPr>
        </p:nvSpPr>
        <p:spPr>
          <a:xfrm>
            <a:off x="1112829" y="1463643"/>
            <a:ext cx="9966342" cy="1344903"/>
          </a:xfrm>
        </p:spPr>
        <p:txBody>
          <a:bodyPr>
            <a:noAutofit/>
          </a:bodyPr>
          <a:lstStyle/>
          <a:p>
            <a:r>
              <a:rPr lang="en-US" sz="6000">
                <a:latin typeface="Agency FB"/>
              </a:rPr>
              <a:t>Thank you for watching this presentation  </a:t>
            </a:r>
          </a:p>
        </p:txBody>
      </p:sp>
    </p:spTree>
    <p:extLst>
      <p:ext uri="{BB962C8B-B14F-4D97-AF65-F5344CB8AC3E}">
        <p14:creationId xmlns:p14="http://schemas.microsoft.com/office/powerpoint/2010/main" val="3976648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Environmental Damage</vt:lpstr>
      <vt:lpstr>    Campaign Concept</vt:lpstr>
      <vt:lpstr>Objectives </vt:lpstr>
      <vt:lpstr>Target Audience </vt:lpstr>
      <vt:lpstr>My Mood Board </vt:lpstr>
      <vt:lpstr>The charity</vt:lpstr>
      <vt:lpstr>Storyboard</vt:lpstr>
      <vt:lpstr>Format &amp; Style </vt:lpstr>
      <vt:lpstr>Thank you for watching this presentation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57</cp:revision>
  <dcterms:created xsi:type="dcterms:W3CDTF">2025-11-11T14:19:40Z</dcterms:created>
  <dcterms:modified xsi:type="dcterms:W3CDTF">2025-11-12T09:36:03Z</dcterms:modified>
</cp:coreProperties>
</file>